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" name="Shape 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3D89D9"/>
            </a:gs>
            <a:gs pos="100000">
              <a:srgbClr val="66BC8F"/>
            </a:gs>
          </a:gsLst>
          <a:lin ang="2093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oyachi"/>
          <p:cNvSpPr txBox="1"/>
          <p:nvPr/>
        </p:nvSpPr>
        <p:spPr>
          <a:xfrm>
            <a:off x="22780396" y="150470"/>
            <a:ext cx="14292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baoyachi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aoyachi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7.png"/><Relationship Id="rId4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uides.github.com/features/mastering-markdown/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y baoyachi"/>
          <p:cNvSpPr txBox="1"/>
          <p:nvPr/>
        </p:nvSpPr>
        <p:spPr>
          <a:xfrm>
            <a:off x="15938144" y="8756073"/>
            <a:ext cx="18583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by baoyachi</a:t>
            </a:r>
          </a:p>
        </p:txBody>
      </p:sp>
      <p:sp>
        <p:nvSpPr>
          <p:cNvPr id="22" name="Git Markdown"/>
          <p:cNvSpPr txBox="1"/>
          <p:nvPr/>
        </p:nvSpPr>
        <p:spPr>
          <a:xfrm>
            <a:off x="6587489" y="5032021"/>
            <a:ext cx="11209021" cy="207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pPr/>
            <a:r>
              <a:t>Git Markdown</a:t>
            </a:r>
          </a:p>
        </p:txBody>
      </p:sp>
      <p:grpSp>
        <p:nvGrpSpPr>
          <p:cNvPr id="25" name="成组"/>
          <p:cNvGrpSpPr/>
          <p:nvPr/>
        </p:nvGrpSpPr>
        <p:grpSpPr>
          <a:xfrm>
            <a:off x="12955243" y="7312514"/>
            <a:ext cx="4841268" cy="1"/>
            <a:chOff x="0" y="509648"/>
            <a:chExt cx="4841267" cy="0"/>
          </a:xfrm>
        </p:grpSpPr>
        <p:sp>
          <p:nvSpPr>
            <p:cNvPr id="23" name="share"/>
            <p:cNvSpPr/>
            <p:nvPr/>
          </p:nvSpPr>
          <p:spPr>
            <a:xfrm>
              <a:off x="2632632" y="509648"/>
              <a:ext cx="2208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defRPr>
              </a:lvl1pPr>
            </a:lstStyle>
            <a:p>
              <a:pPr/>
              <a:r>
                <a:t>share</a:t>
              </a:r>
            </a:p>
          </p:txBody>
        </p:sp>
        <p:sp>
          <p:nvSpPr>
            <p:cNvPr id="24" name="线条"/>
            <p:cNvSpPr/>
            <p:nvPr/>
          </p:nvSpPr>
          <p:spPr>
            <a:xfrm>
              <a:off x="0" y="509648"/>
              <a:ext cx="224790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" name="v1.0.1"/>
          <p:cNvSpPr txBox="1"/>
          <p:nvPr/>
        </p:nvSpPr>
        <p:spPr>
          <a:xfrm>
            <a:off x="16845839" y="9365919"/>
            <a:ext cx="9506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v1.0.1</a:t>
            </a:r>
          </a:p>
        </p:txBody>
      </p:sp>
      <p:sp>
        <p:nvSpPr>
          <p:cNvPr id="27" name="https://github.com/baoyachi"/>
          <p:cNvSpPr txBox="1"/>
          <p:nvPr/>
        </p:nvSpPr>
        <p:spPr>
          <a:xfrm>
            <a:off x="12524612" y="8046835"/>
            <a:ext cx="527189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https://github.com/baoyachi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it add"/>
          <p:cNvSpPr txBox="1"/>
          <p:nvPr/>
        </p:nvSpPr>
        <p:spPr>
          <a:xfrm>
            <a:off x="761999" y="304799"/>
            <a:ext cx="396219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add</a:t>
            </a:r>
          </a:p>
        </p:txBody>
      </p:sp>
      <p:grpSp>
        <p:nvGrpSpPr>
          <p:cNvPr id="120" name="成组"/>
          <p:cNvGrpSpPr/>
          <p:nvPr/>
        </p:nvGrpSpPr>
        <p:grpSpPr>
          <a:xfrm>
            <a:off x="7506434" y="4440777"/>
            <a:ext cx="13164187" cy="4834446"/>
            <a:chOff x="0" y="0"/>
            <a:chExt cx="13164185" cy="4834444"/>
          </a:xfrm>
        </p:grpSpPr>
        <p:sp>
          <p:nvSpPr>
            <p:cNvPr id="117" name="1. 指定文件添加：git add { filename }"/>
            <p:cNvSpPr txBox="1"/>
            <p:nvPr/>
          </p:nvSpPr>
          <p:spPr>
            <a:xfrm>
              <a:off x="0" y="0"/>
              <a:ext cx="13164186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1. 指定文件添加：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filename }</a:t>
              </a:r>
            </a:p>
          </p:txBody>
        </p:sp>
        <p:sp>
          <p:nvSpPr>
            <p:cNvPr id="118" name="2. 任意添加：git add ."/>
            <p:cNvSpPr txBox="1"/>
            <p:nvPr/>
          </p:nvSpPr>
          <p:spPr>
            <a:xfrm>
              <a:off x="0" y="1828070"/>
              <a:ext cx="7418960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2. 任意添加：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.</a:t>
              </a:r>
            </a:p>
          </p:txBody>
        </p:sp>
        <p:sp>
          <p:nvSpPr>
            <p:cNvPr id="119" name="3. 通配符添加：git add { *.md }"/>
            <p:cNvSpPr txBox="1"/>
            <p:nvPr/>
          </p:nvSpPr>
          <p:spPr>
            <a:xfrm>
              <a:off x="0" y="3656140"/>
              <a:ext cx="10850754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3. 通配符添加：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*.md }</a:t>
              </a:r>
            </a:p>
          </p:txBody>
        </p:sp>
      </p:grp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38" y="6472369"/>
            <a:ext cx="771262" cy="77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 view"/>
          <p:cNvSpPr txBox="1"/>
          <p:nvPr/>
        </p:nvSpPr>
        <p:spPr>
          <a:xfrm>
            <a:off x="762000" y="304799"/>
            <a:ext cx="46864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view </a:t>
            </a:r>
          </a:p>
        </p:txBody>
      </p:sp>
      <p:sp>
        <p:nvSpPr>
          <p:cNvPr id="124" name="git  log"/>
          <p:cNvSpPr txBox="1"/>
          <p:nvPr/>
        </p:nvSpPr>
        <p:spPr>
          <a:xfrm>
            <a:off x="10913135" y="6476854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log</a:t>
            </a:r>
          </a:p>
        </p:txBody>
      </p:sp>
      <p:sp>
        <p:nvSpPr>
          <p:cNvPr id="125" name="git  show"/>
          <p:cNvSpPr txBox="1"/>
          <p:nvPr/>
        </p:nvSpPr>
        <p:spPr>
          <a:xfrm>
            <a:off x="10913134" y="8178435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show</a:t>
            </a:r>
          </a:p>
        </p:txBody>
      </p:sp>
      <p:sp>
        <p:nvSpPr>
          <p:cNvPr id="126" name="git  diff"/>
          <p:cNvSpPr txBox="1"/>
          <p:nvPr/>
        </p:nvSpPr>
        <p:spPr>
          <a:xfrm>
            <a:off x="10903610" y="9880015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diff</a:t>
            </a:r>
          </a:p>
        </p:txBody>
      </p:sp>
      <p:pic>
        <p:nvPicPr>
          <p:cNvPr id="1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818" y="7892945"/>
            <a:ext cx="1813055" cy="118004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如何查看、对比历史记录？"/>
          <p:cNvSpPr txBox="1"/>
          <p:nvPr/>
        </p:nvSpPr>
        <p:spPr>
          <a:xfrm>
            <a:off x="5683250" y="3790950"/>
            <a:ext cx="135255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如何查看、对比历史记录？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it log"/>
          <p:cNvSpPr txBox="1"/>
          <p:nvPr/>
        </p:nvSpPr>
        <p:spPr>
          <a:xfrm>
            <a:off x="762000" y="304799"/>
            <a:ext cx="39197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log </a:t>
            </a:r>
          </a:p>
        </p:txBody>
      </p:sp>
      <p:pic>
        <p:nvPicPr>
          <p:cNvPr id="131" name="carbon (23).png" descr="carbon (2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1121" y="2096837"/>
            <a:ext cx="13073021" cy="95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线条"/>
          <p:cNvSpPr/>
          <p:nvPr/>
        </p:nvSpPr>
        <p:spPr>
          <a:xfrm flipH="1">
            <a:off x="17884576" y="3352800"/>
            <a:ext cx="1597224" cy="515506"/>
          </a:xfrm>
          <a:prstGeom prst="line">
            <a:avLst/>
          </a:prstGeom>
          <a:ln w="63500">
            <a:solidFill>
              <a:srgbClr val="E2519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线条"/>
          <p:cNvSpPr/>
          <p:nvPr/>
        </p:nvSpPr>
        <p:spPr>
          <a:xfrm>
            <a:off x="12604348" y="4343400"/>
            <a:ext cx="7718689" cy="0"/>
          </a:xfrm>
          <a:prstGeom prst="line">
            <a:avLst/>
          </a:prstGeom>
          <a:ln w="25400">
            <a:solidFill>
              <a:srgbClr val="E1519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commit id"/>
          <p:cNvSpPr txBox="1"/>
          <p:nvPr/>
        </p:nvSpPr>
        <p:spPr>
          <a:xfrm>
            <a:off x="19677126" y="2671701"/>
            <a:ext cx="3774949" cy="1057398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15190"/>
                </a:solidFill>
              </a:defRPr>
            </a:lvl1pPr>
          </a:lstStyle>
          <a:p>
            <a:pPr/>
            <a:r>
              <a:t>commit id</a:t>
            </a:r>
          </a:p>
        </p:txBody>
      </p:sp>
      <p:sp>
        <p:nvSpPr>
          <p:cNvPr id="135" name="1.查看历史提交：git log"/>
          <p:cNvSpPr txBox="1"/>
          <p:nvPr/>
        </p:nvSpPr>
        <p:spPr>
          <a:xfrm>
            <a:off x="636037" y="4033647"/>
            <a:ext cx="773722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1.查看历史提交：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</a:t>
            </a:r>
          </a:p>
        </p:txBody>
      </p:sp>
      <p:sp>
        <p:nvSpPr>
          <p:cNvPr id="136" name="2.git log 展示：commit id"/>
          <p:cNvSpPr txBox="1"/>
          <p:nvPr/>
        </p:nvSpPr>
        <p:spPr>
          <a:xfrm>
            <a:off x="610637" y="6052218"/>
            <a:ext cx="884339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2.git log 展示：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commit id</a:t>
            </a:r>
          </a:p>
        </p:txBody>
      </p:sp>
      <p:sp>
        <p:nvSpPr>
          <p:cNvPr id="137" name="3.查看提交历史详情：git log -p"/>
          <p:cNvSpPr txBox="1"/>
          <p:nvPr/>
        </p:nvSpPr>
        <p:spPr>
          <a:xfrm>
            <a:off x="636037" y="8070788"/>
            <a:ext cx="10159366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3.查看提交历史详情：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 -p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t show"/>
          <p:cNvSpPr txBox="1"/>
          <p:nvPr/>
        </p:nvSpPr>
        <p:spPr>
          <a:xfrm>
            <a:off x="761999" y="304799"/>
            <a:ext cx="512114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show </a:t>
            </a:r>
          </a:p>
        </p:txBody>
      </p:sp>
      <p:sp>
        <p:nvSpPr>
          <p:cNvPr id="140" name="查看历史提交：…"/>
          <p:cNvSpPr txBox="1"/>
          <p:nvPr/>
        </p:nvSpPr>
        <p:spPr>
          <a:xfrm>
            <a:off x="598763" y="6089843"/>
            <a:ext cx="9030971" cy="204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查看历史提交：</a:t>
            </a: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 commitid }</a:t>
            </a:r>
          </a:p>
        </p:txBody>
      </p:sp>
      <p:pic>
        <p:nvPicPr>
          <p:cNvPr id="141" name="carbon (27).png" descr="carbon (2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2600" y="3802544"/>
            <a:ext cx="13414971" cy="661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it diff"/>
          <p:cNvSpPr txBox="1"/>
          <p:nvPr/>
        </p:nvSpPr>
        <p:spPr>
          <a:xfrm>
            <a:off x="761999" y="304799"/>
            <a:ext cx="39476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diff </a:t>
            </a:r>
          </a:p>
        </p:txBody>
      </p:sp>
      <p:sp>
        <p:nvSpPr>
          <p:cNvPr id="144" name="查看尚未暂存文件：git diff"/>
          <p:cNvSpPr txBox="1"/>
          <p:nvPr/>
        </p:nvSpPr>
        <p:spPr>
          <a:xfrm>
            <a:off x="1267652" y="5679258"/>
            <a:ext cx="849985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查看尚未暂存文件：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</a:t>
            </a:r>
          </a:p>
        </p:txBody>
      </p:sp>
      <p:pic>
        <p:nvPicPr>
          <p:cNvPr id="145" name="carbon (31).png" descr="carbon (3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2520" y="2317568"/>
            <a:ext cx="9030971" cy="95487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查看暂存区文件：git diff —cached"/>
          <p:cNvSpPr txBox="1"/>
          <p:nvPr/>
        </p:nvSpPr>
        <p:spPr>
          <a:xfrm>
            <a:off x="1267652" y="7326339"/>
            <a:ext cx="121124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查看暂存区文件：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 —cached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it amend"/>
          <p:cNvSpPr txBox="1"/>
          <p:nvPr/>
        </p:nvSpPr>
        <p:spPr>
          <a:xfrm>
            <a:off x="761999" y="304799"/>
            <a:ext cx="55961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amend</a:t>
            </a:r>
          </a:p>
        </p:txBody>
      </p:sp>
      <p:grpSp>
        <p:nvGrpSpPr>
          <p:cNvPr id="158" name="成组"/>
          <p:cNvGrpSpPr/>
          <p:nvPr/>
        </p:nvGrpSpPr>
        <p:grpSpPr>
          <a:xfrm>
            <a:off x="11848345" y="1911107"/>
            <a:ext cx="11920150" cy="10655969"/>
            <a:chOff x="0" y="0"/>
            <a:chExt cx="11920149" cy="10655967"/>
          </a:xfrm>
        </p:grpSpPr>
        <p:pic>
          <p:nvPicPr>
            <p:cNvPr id="149" name="carbon (32).png" descr="carbon (3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920150" cy="10644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1"/>
            <p:cNvSpPr/>
            <p:nvPr/>
          </p:nvSpPr>
          <p:spPr>
            <a:xfrm>
              <a:off x="9808931" y="376237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51" name="线条"/>
            <p:cNvSpPr/>
            <p:nvPr/>
          </p:nvSpPr>
          <p:spPr>
            <a:xfrm flipH="1">
              <a:off x="8502215" y="4158674"/>
              <a:ext cx="1208969" cy="70483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" name="线条"/>
            <p:cNvSpPr/>
            <p:nvPr/>
          </p:nvSpPr>
          <p:spPr>
            <a:xfrm>
              <a:off x="7584479" y="5217301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" name="线条"/>
            <p:cNvSpPr/>
            <p:nvPr/>
          </p:nvSpPr>
          <p:spPr>
            <a:xfrm>
              <a:off x="8680942" y="6454436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" name="线条"/>
            <p:cNvSpPr/>
            <p:nvPr/>
          </p:nvSpPr>
          <p:spPr>
            <a:xfrm flipH="1" flipV="1">
              <a:off x="9407966" y="6581152"/>
              <a:ext cx="857209" cy="857209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" name="2"/>
            <p:cNvSpPr/>
            <p:nvPr/>
          </p:nvSpPr>
          <p:spPr>
            <a:xfrm>
              <a:off x="10383299" y="713693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56" name="线条"/>
            <p:cNvSpPr/>
            <p:nvPr/>
          </p:nvSpPr>
          <p:spPr>
            <a:xfrm flipH="1" flipV="1">
              <a:off x="1858320" y="10315769"/>
              <a:ext cx="1810506" cy="156632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7" name="3"/>
            <p:cNvSpPr/>
            <p:nvPr/>
          </p:nvSpPr>
          <p:spPr>
            <a:xfrm>
              <a:off x="3783209" y="1009463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59" name="修改提交 message：…"/>
          <p:cNvSpPr txBox="1"/>
          <p:nvPr/>
        </p:nvSpPr>
        <p:spPr>
          <a:xfrm>
            <a:off x="1495846" y="5439283"/>
            <a:ext cx="8520685" cy="283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修改提交 message：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--amend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reset"/>
          <p:cNvSpPr txBox="1"/>
          <p:nvPr/>
        </p:nvSpPr>
        <p:spPr>
          <a:xfrm>
            <a:off x="761999" y="304799"/>
            <a:ext cx="46461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reset</a:t>
            </a:r>
          </a:p>
        </p:txBody>
      </p:sp>
      <p:sp>
        <p:nvSpPr>
          <p:cNvPr id="162" name="git reset HEAD { filename }"/>
          <p:cNvSpPr txBox="1"/>
          <p:nvPr/>
        </p:nvSpPr>
        <p:spPr>
          <a:xfrm>
            <a:off x="831827" y="6280343"/>
            <a:ext cx="1130681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{ filename }</a:t>
            </a:r>
          </a:p>
        </p:txBody>
      </p:sp>
      <p:grpSp>
        <p:nvGrpSpPr>
          <p:cNvPr id="172" name="成组"/>
          <p:cNvGrpSpPr/>
          <p:nvPr/>
        </p:nvGrpSpPr>
        <p:grpSpPr>
          <a:xfrm>
            <a:off x="12991400" y="1430194"/>
            <a:ext cx="9797523" cy="11117644"/>
            <a:chOff x="0" y="0"/>
            <a:chExt cx="9797522" cy="11117643"/>
          </a:xfrm>
        </p:grpSpPr>
        <p:pic>
          <p:nvPicPr>
            <p:cNvPr id="163" name="carbon (33).png" descr="carbon (33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97523" cy="11117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线条"/>
            <p:cNvSpPr/>
            <p:nvPr/>
          </p:nvSpPr>
          <p:spPr>
            <a:xfrm>
              <a:off x="255656" y="1953647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线条"/>
            <p:cNvSpPr/>
            <p:nvPr/>
          </p:nvSpPr>
          <p:spPr>
            <a:xfrm>
              <a:off x="255656" y="5427805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线条"/>
            <p:cNvSpPr/>
            <p:nvPr/>
          </p:nvSpPr>
          <p:spPr>
            <a:xfrm>
              <a:off x="255656" y="8487551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线条"/>
            <p:cNvSpPr/>
            <p:nvPr/>
          </p:nvSpPr>
          <p:spPr>
            <a:xfrm>
              <a:off x="4839767" y="7360846"/>
              <a:ext cx="4579982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8" name="1"/>
            <p:cNvSpPr/>
            <p:nvPr/>
          </p:nvSpPr>
          <p:spPr>
            <a:xfrm>
              <a:off x="2734108" y="145966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69" name="2"/>
            <p:cNvSpPr/>
            <p:nvPr/>
          </p:nvSpPr>
          <p:spPr>
            <a:xfrm>
              <a:off x="2894247" y="4834226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70" name="4"/>
            <p:cNvSpPr/>
            <p:nvPr/>
          </p:nvSpPr>
          <p:spPr>
            <a:xfrm>
              <a:off x="2408187" y="7943679"/>
              <a:ext cx="561336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171" name="3"/>
            <p:cNvSpPr/>
            <p:nvPr/>
          </p:nvSpPr>
          <p:spPr>
            <a:xfrm>
              <a:off x="6849089" y="639719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73" name="取消暂存某个文件："/>
          <p:cNvSpPr txBox="1"/>
          <p:nvPr/>
        </p:nvSpPr>
        <p:spPr>
          <a:xfrm>
            <a:off x="831827" y="5086872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取消暂存某个文件：</a:t>
            </a:r>
          </a:p>
        </p:txBody>
      </p:sp>
      <p:sp>
        <p:nvSpPr>
          <p:cNvPr id="174" name="git reset HEAD ."/>
          <p:cNvSpPr txBox="1"/>
          <p:nvPr/>
        </p:nvSpPr>
        <p:spPr>
          <a:xfrm>
            <a:off x="831827" y="9340089"/>
            <a:ext cx="6831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.</a:t>
            </a:r>
          </a:p>
        </p:txBody>
      </p:sp>
      <p:sp>
        <p:nvSpPr>
          <p:cNvPr id="175" name="取消暂存所有文件："/>
          <p:cNvSpPr txBox="1"/>
          <p:nvPr/>
        </p:nvSpPr>
        <p:spPr>
          <a:xfrm>
            <a:off x="831827" y="8295741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取消暂存所有文件：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it clean"/>
          <p:cNvSpPr txBox="1"/>
          <p:nvPr/>
        </p:nvSpPr>
        <p:spPr>
          <a:xfrm>
            <a:off x="762000" y="304799"/>
            <a:ext cx="483057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clean</a:t>
            </a:r>
          </a:p>
        </p:txBody>
      </p:sp>
      <p:grpSp>
        <p:nvGrpSpPr>
          <p:cNvPr id="183" name="成组"/>
          <p:cNvGrpSpPr/>
          <p:nvPr/>
        </p:nvGrpSpPr>
        <p:grpSpPr>
          <a:xfrm>
            <a:off x="12807612" y="1733163"/>
            <a:ext cx="9890799" cy="11220655"/>
            <a:chOff x="0" y="0"/>
            <a:chExt cx="9890797" cy="11220653"/>
          </a:xfrm>
        </p:grpSpPr>
        <p:pic>
          <p:nvPicPr>
            <p:cNvPr id="178" name="carbon (35).png" descr="carbon (35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90798" cy="11220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线条"/>
            <p:cNvSpPr/>
            <p:nvPr/>
          </p:nvSpPr>
          <p:spPr>
            <a:xfrm>
              <a:off x="4995970" y="4926005"/>
              <a:ext cx="4492159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" name="线条"/>
            <p:cNvSpPr/>
            <p:nvPr/>
          </p:nvSpPr>
          <p:spPr>
            <a:xfrm>
              <a:off x="4995970" y="8731364"/>
              <a:ext cx="2369344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1"/>
            <p:cNvSpPr/>
            <p:nvPr/>
          </p:nvSpPr>
          <p:spPr>
            <a:xfrm>
              <a:off x="9164478" y="5059567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82" name="2"/>
            <p:cNvSpPr/>
            <p:nvPr/>
          </p:nvSpPr>
          <p:spPr>
            <a:xfrm>
              <a:off x="7634559" y="825186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</p:grpSp>
      <p:sp>
        <p:nvSpPr>
          <p:cNvPr id="184" name="git clean -f { filename }"/>
          <p:cNvSpPr txBox="1"/>
          <p:nvPr/>
        </p:nvSpPr>
        <p:spPr>
          <a:xfrm>
            <a:off x="908262" y="5816406"/>
            <a:ext cx="960882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-f { filename }</a:t>
            </a:r>
          </a:p>
        </p:txBody>
      </p:sp>
      <p:sp>
        <p:nvSpPr>
          <p:cNvPr id="185" name="1. 移除工作目录某个文件："/>
          <p:cNvSpPr txBox="1"/>
          <p:nvPr/>
        </p:nvSpPr>
        <p:spPr>
          <a:xfrm>
            <a:off x="908262" y="474722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移除工作目录某个文件：</a:t>
            </a:r>
          </a:p>
        </p:txBody>
      </p:sp>
      <p:sp>
        <p:nvSpPr>
          <p:cNvPr id="186" name="git clean -df"/>
          <p:cNvSpPr txBox="1"/>
          <p:nvPr/>
        </p:nvSpPr>
        <p:spPr>
          <a:xfrm>
            <a:off x="908262" y="8892721"/>
            <a:ext cx="518249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-df</a:t>
            </a:r>
          </a:p>
        </p:txBody>
      </p:sp>
      <p:sp>
        <p:nvSpPr>
          <p:cNvPr id="187" name="2. 移除工作所有未追踪文件"/>
          <p:cNvSpPr txBox="1"/>
          <p:nvPr/>
        </p:nvSpPr>
        <p:spPr>
          <a:xfrm>
            <a:off x="908262" y="783180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移除工作所有未追踪文件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it checkout"/>
          <p:cNvSpPr txBox="1"/>
          <p:nvPr/>
        </p:nvSpPr>
        <p:spPr>
          <a:xfrm>
            <a:off x="761999" y="304799"/>
            <a:ext cx="692272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checkout</a:t>
            </a:r>
          </a:p>
        </p:txBody>
      </p:sp>
      <p:pic>
        <p:nvPicPr>
          <p:cNvPr id="190" name="carbon (36).png" descr="carbon (3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5292" y="1287533"/>
            <a:ext cx="9137722" cy="11140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线条"/>
          <p:cNvSpPr/>
          <p:nvPr/>
        </p:nvSpPr>
        <p:spPr>
          <a:xfrm>
            <a:off x="18333797" y="6609461"/>
            <a:ext cx="372923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1"/>
          <p:cNvSpPr/>
          <p:nvPr/>
        </p:nvSpPr>
        <p:spPr>
          <a:xfrm>
            <a:off x="22220629" y="6113394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193" name="线条"/>
          <p:cNvSpPr/>
          <p:nvPr/>
        </p:nvSpPr>
        <p:spPr>
          <a:xfrm>
            <a:off x="18333797" y="10646789"/>
            <a:ext cx="234988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2"/>
          <p:cNvSpPr/>
          <p:nvPr/>
        </p:nvSpPr>
        <p:spPr>
          <a:xfrm>
            <a:off x="20889541" y="10183860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195" name="git checkout { filename }"/>
          <p:cNvSpPr txBox="1"/>
          <p:nvPr/>
        </p:nvSpPr>
        <p:spPr>
          <a:xfrm>
            <a:off x="1357118" y="5816406"/>
            <a:ext cx="10368027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 filename }</a:t>
            </a:r>
          </a:p>
        </p:txBody>
      </p:sp>
      <p:sp>
        <p:nvSpPr>
          <p:cNvPr id="196" name="1. 撤销未暂存区某个文件"/>
          <p:cNvSpPr txBox="1"/>
          <p:nvPr/>
        </p:nvSpPr>
        <p:spPr>
          <a:xfrm>
            <a:off x="1357118" y="474722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某个文件</a:t>
            </a:r>
          </a:p>
        </p:txBody>
      </p:sp>
      <p:sp>
        <p:nvSpPr>
          <p:cNvPr id="197" name="git checkout ."/>
          <p:cNvSpPr txBox="1"/>
          <p:nvPr/>
        </p:nvSpPr>
        <p:spPr>
          <a:xfrm>
            <a:off x="1357118" y="8892721"/>
            <a:ext cx="58928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.</a:t>
            </a:r>
          </a:p>
        </p:txBody>
      </p:sp>
      <p:sp>
        <p:nvSpPr>
          <p:cNvPr id="198" name="2. 撤销未暂存区所有文件"/>
          <p:cNvSpPr txBox="1"/>
          <p:nvPr/>
        </p:nvSpPr>
        <p:spPr>
          <a:xfrm>
            <a:off x="1357118" y="783180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所有文件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it branch"/>
          <p:cNvSpPr txBox="1"/>
          <p:nvPr/>
        </p:nvSpPr>
        <p:spPr>
          <a:xfrm>
            <a:off x="762000" y="304799"/>
            <a:ext cx="599175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branch </a:t>
            </a:r>
          </a:p>
        </p:txBody>
      </p:sp>
      <p:sp>
        <p:nvSpPr>
          <p:cNvPr id="201" name="1. 新建分支：git checkout -b {name}"/>
          <p:cNvSpPr txBox="1"/>
          <p:nvPr/>
        </p:nvSpPr>
        <p:spPr>
          <a:xfrm>
            <a:off x="730600" y="3103256"/>
            <a:ext cx="108731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新建分支：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-b {name}</a:t>
            </a:r>
          </a:p>
        </p:txBody>
      </p:sp>
      <p:sp>
        <p:nvSpPr>
          <p:cNvPr id="202" name="3. 切换分支: git checkout {name}"/>
          <p:cNvSpPr txBox="1"/>
          <p:nvPr/>
        </p:nvSpPr>
        <p:spPr>
          <a:xfrm>
            <a:off x="730600" y="6750965"/>
            <a:ext cx="97682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切换分支: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{name}</a:t>
            </a:r>
          </a:p>
        </p:txBody>
      </p:sp>
      <p:sp>
        <p:nvSpPr>
          <p:cNvPr id="203" name="4. 合并分支: git merge {name}"/>
          <p:cNvSpPr txBox="1"/>
          <p:nvPr/>
        </p:nvSpPr>
        <p:spPr>
          <a:xfrm>
            <a:off x="515201" y="8574820"/>
            <a:ext cx="90957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4. 合并分支: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merge {name}</a:t>
            </a:r>
          </a:p>
        </p:txBody>
      </p:sp>
      <p:sp>
        <p:nvSpPr>
          <p:cNvPr id="204" name="5. 删除分支: git branch -d {name}"/>
          <p:cNvSpPr txBox="1"/>
          <p:nvPr/>
        </p:nvSpPr>
        <p:spPr>
          <a:xfrm>
            <a:off x="557563" y="10398674"/>
            <a:ext cx="101142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5. 删除分支: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-d {name}</a:t>
            </a:r>
          </a:p>
        </p:txBody>
      </p:sp>
      <p:sp>
        <p:nvSpPr>
          <p:cNvPr id="205" name="2. 查看分支: git branch -l"/>
          <p:cNvSpPr txBox="1"/>
          <p:nvPr/>
        </p:nvSpPr>
        <p:spPr>
          <a:xfrm>
            <a:off x="730600" y="4927111"/>
            <a:ext cx="73812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查看分支: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-l</a:t>
            </a:r>
          </a:p>
        </p:txBody>
      </p:sp>
      <p:pic>
        <p:nvPicPr>
          <p:cNvPr id="206" name="carbon (38).png" descr="carbon (3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4881" y="2402169"/>
            <a:ext cx="11630053" cy="968819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线条"/>
          <p:cNvSpPr/>
          <p:nvPr/>
        </p:nvSpPr>
        <p:spPr>
          <a:xfrm>
            <a:off x="18035551" y="4079747"/>
            <a:ext cx="519737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1"/>
          <p:cNvSpPr/>
          <p:nvPr/>
        </p:nvSpPr>
        <p:spPr>
          <a:xfrm>
            <a:off x="22476249" y="2909382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18311674" y="5101483"/>
            <a:ext cx="289888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2"/>
          <p:cNvSpPr/>
          <p:nvPr/>
        </p:nvSpPr>
        <p:spPr>
          <a:xfrm>
            <a:off x="21708513" y="4511040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11" name="线条"/>
          <p:cNvSpPr/>
          <p:nvPr/>
        </p:nvSpPr>
        <p:spPr>
          <a:xfrm>
            <a:off x="18311674" y="6703141"/>
            <a:ext cx="422233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3"/>
          <p:cNvSpPr/>
          <p:nvPr/>
        </p:nvSpPr>
        <p:spPr>
          <a:xfrm>
            <a:off x="22824332" y="607955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13" name="线条"/>
          <p:cNvSpPr/>
          <p:nvPr/>
        </p:nvSpPr>
        <p:spPr>
          <a:xfrm>
            <a:off x="18107290" y="7691739"/>
            <a:ext cx="38661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4"/>
          <p:cNvSpPr/>
          <p:nvPr/>
        </p:nvSpPr>
        <p:spPr>
          <a:xfrm>
            <a:off x="22321702" y="7116155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  <p:sp>
        <p:nvSpPr>
          <p:cNvPr id="215" name="线条"/>
          <p:cNvSpPr/>
          <p:nvPr/>
        </p:nvSpPr>
        <p:spPr>
          <a:xfrm>
            <a:off x="18107290" y="10138425"/>
            <a:ext cx="463110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5"/>
          <p:cNvSpPr/>
          <p:nvPr/>
        </p:nvSpPr>
        <p:spPr>
          <a:xfrm>
            <a:off x="23006594" y="9612548"/>
            <a:ext cx="594228" cy="594229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opic"/>
          <p:cNvSpPr txBox="1"/>
          <p:nvPr/>
        </p:nvSpPr>
        <p:spPr>
          <a:xfrm>
            <a:off x="761999" y="304799"/>
            <a:ext cx="296865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Topic</a:t>
            </a:r>
          </a:p>
        </p:txBody>
      </p:sp>
      <p:sp>
        <p:nvSpPr>
          <p:cNvPr id="30" name="What Git"/>
          <p:cNvSpPr txBox="1"/>
          <p:nvPr/>
        </p:nvSpPr>
        <p:spPr>
          <a:xfrm>
            <a:off x="8501285" y="3360927"/>
            <a:ext cx="41266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What Git </a:t>
            </a:r>
          </a:p>
        </p:txBody>
      </p:sp>
      <p:pic>
        <p:nvPicPr>
          <p:cNvPr id="31" name="Group 2.png" descr="Grou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958" y="3423865"/>
            <a:ext cx="10668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GitFlow"/>
          <p:cNvSpPr txBox="1"/>
          <p:nvPr/>
        </p:nvSpPr>
        <p:spPr>
          <a:xfrm>
            <a:off x="8501285" y="7309119"/>
            <a:ext cx="3447289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GitFlow</a:t>
            </a:r>
          </a:p>
        </p:txBody>
      </p:sp>
      <p:pic>
        <p:nvPicPr>
          <p:cNvPr id="33" name="git_branch.png" descr="git_bran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8958" y="7494045"/>
            <a:ext cx="812801" cy="93015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Markdown"/>
          <p:cNvSpPr txBox="1"/>
          <p:nvPr/>
        </p:nvSpPr>
        <p:spPr>
          <a:xfrm>
            <a:off x="8501284" y="11194396"/>
            <a:ext cx="475305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</a:t>
            </a:r>
          </a:p>
        </p:txBody>
      </p:sp>
      <p:pic>
        <p:nvPicPr>
          <p:cNvPr id="35" name="markdown.png" descr="markd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958" y="11462360"/>
            <a:ext cx="1066801" cy="65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gitlab.png" descr="gitla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8958" y="9419218"/>
            <a:ext cx="1066801" cy="98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使用技巧.png" descr="使用技巧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78958" y="5434421"/>
            <a:ext cx="812801" cy="84584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Basic Git"/>
          <p:cNvSpPr txBox="1"/>
          <p:nvPr/>
        </p:nvSpPr>
        <p:spPr>
          <a:xfrm>
            <a:off x="8501284" y="5261003"/>
            <a:ext cx="404073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Basic Git</a:t>
            </a:r>
          </a:p>
        </p:txBody>
      </p:sp>
      <p:sp>
        <p:nvSpPr>
          <p:cNvPr id="39" name="Gitlab"/>
          <p:cNvSpPr txBox="1"/>
          <p:nvPr/>
        </p:nvSpPr>
        <p:spPr>
          <a:xfrm>
            <a:off x="8501284" y="9357235"/>
            <a:ext cx="268559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it tag"/>
          <p:cNvSpPr txBox="1"/>
          <p:nvPr/>
        </p:nvSpPr>
        <p:spPr>
          <a:xfrm>
            <a:off x="762000" y="304799"/>
            <a:ext cx="398343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19" name="carbon (39).png" descr="carbon (3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2286" y="2649675"/>
            <a:ext cx="14442772" cy="8416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1. 新建tag："/>
          <p:cNvSpPr txBox="1"/>
          <p:nvPr/>
        </p:nvSpPr>
        <p:spPr>
          <a:xfrm>
            <a:off x="418640" y="3546903"/>
            <a:ext cx="37014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新建tag：</a:t>
            </a:r>
          </a:p>
        </p:txBody>
      </p:sp>
      <p:sp>
        <p:nvSpPr>
          <p:cNvPr id="221" name="git tag -a  {version} -m {msg}"/>
          <p:cNvSpPr txBox="1"/>
          <p:nvPr/>
        </p:nvSpPr>
        <p:spPr>
          <a:xfrm>
            <a:off x="418640" y="4470174"/>
            <a:ext cx="874268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-a  {version} -m {msg}</a:t>
            </a:r>
          </a:p>
        </p:txBody>
      </p:sp>
      <p:sp>
        <p:nvSpPr>
          <p:cNvPr id="222" name="2. 获取tag列表:"/>
          <p:cNvSpPr txBox="1"/>
          <p:nvPr/>
        </p:nvSpPr>
        <p:spPr>
          <a:xfrm>
            <a:off x="418640" y="5769988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获取tag列表:</a:t>
            </a:r>
          </a:p>
        </p:txBody>
      </p:sp>
      <p:sp>
        <p:nvSpPr>
          <p:cNvPr id="223" name="git tag -l"/>
          <p:cNvSpPr txBox="1"/>
          <p:nvPr/>
        </p:nvSpPr>
        <p:spPr>
          <a:xfrm>
            <a:off x="418640" y="6643552"/>
            <a:ext cx="26409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-l</a:t>
            </a:r>
          </a:p>
        </p:txBody>
      </p:sp>
      <p:sp>
        <p:nvSpPr>
          <p:cNvPr id="224" name="3. 查看具体tag:"/>
          <p:cNvSpPr txBox="1"/>
          <p:nvPr/>
        </p:nvSpPr>
        <p:spPr>
          <a:xfrm>
            <a:off x="418640" y="7993073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查看具体tag:</a:t>
            </a:r>
          </a:p>
        </p:txBody>
      </p:sp>
      <p:sp>
        <p:nvSpPr>
          <p:cNvPr id="225" name="git show {tag}"/>
          <p:cNvSpPr txBox="1"/>
          <p:nvPr/>
        </p:nvSpPr>
        <p:spPr>
          <a:xfrm>
            <a:off x="418640" y="8816929"/>
            <a:ext cx="42640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{tag}</a:t>
            </a:r>
          </a:p>
        </p:txBody>
      </p:sp>
      <p:sp>
        <p:nvSpPr>
          <p:cNvPr id="226" name="4. 删除tag:"/>
          <p:cNvSpPr txBox="1"/>
          <p:nvPr/>
        </p:nvSpPr>
        <p:spPr>
          <a:xfrm>
            <a:off x="418640" y="10216158"/>
            <a:ext cx="324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删除tag:</a:t>
            </a:r>
          </a:p>
        </p:txBody>
      </p:sp>
      <p:sp>
        <p:nvSpPr>
          <p:cNvPr id="227" name="git tag -d {tag}"/>
          <p:cNvSpPr txBox="1"/>
          <p:nvPr/>
        </p:nvSpPr>
        <p:spPr>
          <a:xfrm>
            <a:off x="418640" y="11107387"/>
            <a:ext cx="444055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-d {tag}</a:t>
            </a:r>
          </a:p>
        </p:txBody>
      </p:sp>
      <p:sp>
        <p:nvSpPr>
          <p:cNvPr id="228" name="线条"/>
          <p:cNvSpPr/>
          <p:nvPr/>
        </p:nvSpPr>
        <p:spPr>
          <a:xfrm>
            <a:off x="14427207" y="3965777"/>
            <a:ext cx="591768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线条"/>
          <p:cNvSpPr/>
          <p:nvPr/>
        </p:nvSpPr>
        <p:spPr>
          <a:xfrm>
            <a:off x="14427207" y="4377992"/>
            <a:ext cx="181158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线条"/>
          <p:cNvSpPr/>
          <p:nvPr/>
        </p:nvSpPr>
        <p:spPr>
          <a:xfrm>
            <a:off x="14427207" y="6015075"/>
            <a:ext cx="2640966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线条"/>
          <p:cNvSpPr/>
          <p:nvPr/>
        </p:nvSpPr>
        <p:spPr>
          <a:xfrm>
            <a:off x="14427207" y="10269634"/>
            <a:ext cx="3111689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1"/>
          <p:cNvSpPr/>
          <p:nvPr/>
        </p:nvSpPr>
        <p:spPr>
          <a:xfrm>
            <a:off x="21009312" y="3527797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33" name="2"/>
          <p:cNvSpPr/>
          <p:nvPr/>
        </p:nvSpPr>
        <p:spPr>
          <a:xfrm>
            <a:off x="16676557" y="408087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34" name="3"/>
          <p:cNvSpPr/>
          <p:nvPr/>
        </p:nvSpPr>
        <p:spPr>
          <a:xfrm>
            <a:off x="17407590" y="5473472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35" name="4"/>
          <p:cNvSpPr/>
          <p:nvPr/>
        </p:nvSpPr>
        <p:spPr>
          <a:xfrm>
            <a:off x="17807843" y="9728031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it Tag"/>
          <p:cNvSpPr txBox="1"/>
          <p:nvPr/>
        </p:nvSpPr>
        <p:spPr>
          <a:xfrm>
            <a:off x="762000" y="304799"/>
            <a:ext cx="414883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38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0960" y="2811401"/>
            <a:ext cx="8282719" cy="925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956" y="2891987"/>
            <a:ext cx="944444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ag: v1.0.0  毕业设计.docx"/>
          <p:cNvSpPr txBox="1"/>
          <p:nvPr/>
        </p:nvSpPr>
        <p:spPr>
          <a:xfrm>
            <a:off x="5991014" y="2941770"/>
            <a:ext cx="6212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v1.0.0  毕业设计.docx</a:t>
            </a:r>
          </a:p>
        </p:txBody>
      </p:sp>
      <p:sp>
        <p:nvSpPr>
          <p:cNvPr id="241" name="线条"/>
          <p:cNvSpPr/>
          <p:nvPr/>
        </p:nvSpPr>
        <p:spPr>
          <a:xfrm flipH="1">
            <a:off x="3988850" y="3348170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tag: v1.0.1  毕业设计1.docx"/>
          <p:cNvSpPr txBox="1"/>
          <p:nvPr/>
        </p:nvSpPr>
        <p:spPr>
          <a:xfrm>
            <a:off x="5991014" y="5110977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v1.0.1  毕业设计1.docx</a:t>
            </a:r>
          </a:p>
        </p:txBody>
      </p:sp>
      <p:sp>
        <p:nvSpPr>
          <p:cNvPr id="243" name="线条"/>
          <p:cNvSpPr/>
          <p:nvPr/>
        </p:nvSpPr>
        <p:spPr>
          <a:xfrm flipH="1">
            <a:off x="3988850" y="5517377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tag: v1.0.2  毕业设计2.docx"/>
          <p:cNvSpPr txBox="1"/>
          <p:nvPr/>
        </p:nvSpPr>
        <p:spPr>
          <a:xfrm>
            <a:off x="5991014" y="7112973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v1.0.2  毕业设计2.docx</a:t>
            </a:r>
          </a:p>
        </p:txBody>
      </p:sp>
      <p:sp>
        <p:nvSpPr>
          <p:cNvPr id="245" name="线条"/>
          <p:cNvSpPr/>
          <p:nvPr/>
        </p:nvSpPr>
        <p:spPr>
          <a:xfrm flipH="1">
            <a:off x="3988850" y="7519373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tag: v1.0.3  毕业设计final 1.docx"/>
          <p:cNvSpPr txBox="1"/>
          <p:nvPr/>
        </p:nvSpPr>
        <p:spPr>
          <a:xfrm>
            <a:off x="5991013" y="9114969"/>
            <a:ext cx="767029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v1.0.3  毕业设计final 1.docx</a:t>
            </a:r>
          </a:p>
        </p:txBody>
      </p:sp>
      <p:sp>
        <p:nvSpPr>
          <p:cNvPr id="247" name="线条"/>
          <p:cNvSpPr/>
          <p:nvPr/>
        </p:nvSpPr>
        <p:spPr>
          <a:xfrm flipH="1">
            <a:off x="3988850" y="9521369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tag: v1.0.4  毕业设计release.docx"/>
          <p:cNvSpPr txBox="1"/>
          <p:nvPr/>
        </p:nvSpPr>
        <p:spPr>
          <a:xfrm>
            <a:off x="5991014" y="11284176"/>
            <a:ext cx="79710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v1.0.4  毕业设计release.docx</a:t>
            </a:r>
          </a:p>
        </p:txBody>
      </p:sp>
      <p:sp>
        <p:nvSpPr>
          <p:cNvPr id="249" name="线条"/>
          <p:cNvSpPr/>
          <p:nvPr/>
        </p:nvSpPr>
        <p:spPr>
          <a:xfrm flipH="1">
            <a:off x="3988850" y="11690576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1066" y="3528257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6889" y="3432625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6316" y="3367961"/>
            <a:ext cx="5080001" cy="7352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3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2766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.gitignore"/>
          <p:cNvSpPr txBox="1"/>
          <p:nvPr/>
        </p:nvSpPr>
        <p:spPr>
          <a:xfrm>
            <a:off x="761999" y="304799"/>
            <a:ext cx="516250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.gitignore</a:t>
            </a:r>
          </a:p>
        </p:txBody>
      </p:sp>
      <p:sp>
        <p:nvSpPr>
          <p:cNvPr id="261" name="有些文件必须出现在git工作目录中，…"/>
          <p:cNvSpPr txBox="1"/>
          <p:nvPr/>
        </p:nvSpPr>
        <p:spPr>
          <a:xfrm>
            <a:off x="1723104" y="5639527"/>
            <a:ext cx="13734225" cy="243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有些文件必须出现在git工作目录中，</a:t>
            </a:r>
          </a:p>
          <a:p>
            <a:pPr>
              <a:defRPr sz="6500"/>
            </a:pPr>
            <a:r>
              <a:t>但是又不能提交它们？</a:t>
            </a:r>
          </a:p>
        </p:txBody>
      </p:sp>
      <p:sp>
        <p:nvSpPr>
          <p:cNvPr id="262" name="https://github.com/github/gitignore"/>
          <p:cNvSpPr txBox="1"/>
          <p:nvPr/>
        </p:nvSpPr>
        <p:spPr>
          <a:xfrm>
            <a:off x="4215557" y="9594568"/>
            <a:ext cx="65345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https://github.com/github/gitignore</a:t>
            </a:r>
          </a:p>
        </p:txBody>
      </p:sp>
      <p:grpSp>
        <p:nvGrpSpPr>
          <p:cNvPr id="273" name="成组"/>
          <p:cNvGrpSpPr/>
          <p:nvPr/>
        </p:nvGrpSpPr>
        <p:grpSpPr>
          <a:xfrm>
            <a:off x="16098868" y="3136002"/>
            <a:ext cx="6348548" cy="7084051"/>
            <a:chOff x="0" y="0"/>
            <a:chExt cx="6348546" cy="7084049"/>
          </a:xfrm>
        </p:grpSpPr>
        <p:pic>
          <p:nvPicPr>
            <p:cNvPr id="263" name="文件夹@3x.png" descr="文件夹@3x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348547" cy="7084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*.log"/>
            <p:cNvSpPr txBox="1"/>
            <p:nvPr/>
          </p:nvSpPr>
          <p:spPr>
            <a:xfrm>
              <a:off x="916029" y="654150"/>
              <a:ext cx="93916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*.log</a:t>
              </a:r>
            </a:p>
          </p:txBody>
        </p:sp>
        <p:sp>
          <p:nvSpPr>
            <p:cNvPr id="265" name="dest/"/>
            <p:cNvSpPr txBox="1"/>
            <p:nvPr/>
          </p:nvSpPr>
          <p:spPr>
            <a:xfrm>
              <a:off x="916029" y="1306084"/>
              <a:ext cx="104584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dest/</a:t>
              </a:r>
            </a:p>
          </p:txBody>
        </p:sp>
        <p:sp>
          <p:nvSpPr>
            <p:cNvPr id="266" name="build/"/>
            <p:cNvSpPr txBox="1"/>
            <p:nvPr/>
          </p:nvSpPr>
          <p:spPr>
            <a:xfrm>
              <a:off x="916029" y="1958018"/>
              <a:ext cx="114376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build/</a:t>
              </a:r>
            </a:p>
          </p:txBody>
        </p:sp>
        <p:sp>
          <p:nvSpPr>
            <p:cNvPr id="267" name="*.exe"/>
            <p:cNvSpPr txBox="1"/>
            <p:nvPr/>
          </p:nvSpPr>
          <p:spPr>
            <a:xfrm>
              <a:off x="916029" y="2609951"/>
              <a:ext cx="101727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*.exe</a:t>
              </a:r>
            </a:p>
          </p:txBody>
        </p:sp>
        <p:sp>
          <p:nvSpPr>
            <p:cNvPr id="268" name="*.dll"/>
            <p:cNvSpPr txBox="1"/>
            <p:nvPr/>
          </p:nvSpPr>
          <p:spPr>
            <a:xfrm>
              <a:off x="916030" y="3261885"/>
              <a:ext cx="80467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*.dll</a:t>
              </a:r>
            </a:p>
          </p:txBody>
        </p:sp>
        <p:sp>
          <p:nvSpPr>
            <p:cNvPr id="269" name="*.cache"/>
            <p:cNvSpPr txBox="1"/>
            <p:nvPr/>
          </p:nvSpPr>
          <p:spPr>
            <a:xfrm>
              <a:off x="916029" y="3982131"/>
              <a:ext cx="147599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*.cache</a:t>
              </a:r>
            </a:p>
          </p:txBody>
        </p:sp>
        <p:sp>
          <p:nvSpPr>
            <p:cNvPr id="270" name="*.so"/>
            <p:cNvSpPr txBox="1"/>
            <p:nvPr/>
          </p:nvSpPr>
          <p:spPr>
            <a:xfrm>
              <a:off x="916029" y="5422625"/>
              <a:ext cx="81267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*.so</a:t>
              </a:r>
            </a:p>
          </p:txBody>
        </p:sp>
        <p:sp>
          <p:nvSpPr>
            <p:cNvPr id="271" name="*.dylib"/>
            <p:cNvSpPr txBox="1"/>
            <p:nvPr/>
          </p:nvSpPr>
          <p:spPr>
            <a:xfrm>
              <a:off x="916029" y="4702378"/>
              <a:ext cx="123520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*.dylib</a:t>
              </a:r>
            </a:p>
          </p:txBody>
        </p:sp>
        <p:sp>
          <p:nvSpPr>
            <p:cNvPr id="272" name="out"/>
            <p:cNvSpPr txBox="1"/>
            <p:nvPr/>
          </p:nvSpPr>
          <p:spPr>
            <a:xfrm>
              <a:off x="916028" y="6142872"/>
              <a:ext cx="707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it learn deep"/>
          <p:cNvSpPr txBox="1"/>
          <p:nvPr/>
        </p:nvSpPr>
        <p:spPr>
          <a:xfrm>
            <a:off x="762000" y="304799"/>
            <a:ext cx="760333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learn deep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427" y="4380508"/>
            <a:ext cx="4530095" cy="5979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成组"/>
          <p:cNvGrpSpPr/>
          <p:nvPr/>
        </p:nvGrpSpPr>
        <p:grpSpPr>
          <a:xfrm>
            <a:off x="6227708" y="6193882"/>
            <a:ext cx="17503706" cy="2352978"/>
            <a:chOff x="0" y="0"/>
            <a:chExt cx="17503704" cy="2352976"/>
          </a:xfrm>
        </p:grpSpPr>
        <p:sp>
          <p:nvSpPr>
            <p:cNvPr id="277" name="友好的Git也提供了中文文档，https://git-scm.com/book/zh"/>
            <p:cNvSpPr txBox="1"/>
            <p:nvPr/>
          </p:nvSpPr>
          <p:spPr>
            <a:xfrm>
              <a:off x="540894" y="752776"/>
              <a:ext cx="15607094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500"/>
              </a:pPr>
            </a:p>
            <a:p>
              <a:pPr>
                <a:defRPr sz="4500"/>
              </a:pPr>
              <a:r>
                <a:t>友好的Git也提供了中文文档，https://git-scm.com/book/zh</a:t>
              </a:r>
            </a:p>
          </p:txBody>
        </p:sp>
        <p:sp>
          <p:nvSpPr>
            <p:cNvPr id="278" name="对于Git的学习，还是推荐大家去看官方文档:https://git-scm.com/"/>
            <p:cNvSpPr txBox="1"/>
            <p:nvPr/>
          </p:nvSpPr>
          <p:spPr>
            <a:xfrm>
              <a:off x="372992" y="0"/>
              <a:ext cx="1713071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对于Git的学习，还是推荐大家去看官方文档:https://git-scm.com/ </a:t>
              </a:r>
            </a:p>
          </p:txBody>
        </p:sp>
        <p:sp>
          <p:nvSpPr>
            <p:cNvPr id="279" name="圆形"/>
            <p:cNvSpPr/>
            <p:nvPr/>
          </p:nvSpPr>
          <p:spPr>
            <a:xfrm>
              <a:off x="0" y="326451"/>
              <a:ext cx="248798" cy="24879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圆形"/>
            <p:cNvSpPr/>
            <p:nvPr/>
          </p:nvSpPr>
          <p:spPr>
            <a:xfrm>
              <a:off x="0" y="1772113"/>
              <a:ext cx="248798" cy="248798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dvice"/>
          <p:cNvSpPr txBox="1"/>
          <p:nvPr/>
        </p:nvSpPr>
        <p:spPr>
          <a:xfrm>
            <a:off x="762000" y="304799"/>
            <a:ext cx="37152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Advice</a:t>
            </a:r>
          </a:p>
        </p:txBody>
      </p:sp>
      <p:sp>
        <p:nvSpPr>
          <p:cNvPr id="284" name="强迫自己使用终端"/>
          <p:cNvSpPr txBox="1"/>
          <p:nvPr/>
        </p:nvSpPr>
        <p:spPr>
          <a:xfrm>
            <a:off x="3995136" y="7124700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强迫自己使用终端</a:t>
            </a:r>
          </a:p>
        </p:txBody>
      </p:sp>
      <p:sp>
        <p:nvSpPr>
          <p:cNvPr id="285" name="简化敲命令操作alias：alias gst='git status'"/>
          <p:cNvSpPr txBox="1"/>
          <p:nvPr/>
        </p:nvSpPr>
        <p:spPr>
          <a:xfrm>
            <a:off x="3998730" y="4524714"/>
            <a:ext cx="1510766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5000"/>
              <a:t>简化敲命令操作alias：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alias gst='git status'</a:t>
            </a:r>
          </a:p>
        </p:txBody>
      </p:sp>
      <p:sp>
        <p:nvSpPr>
          <p:cNvPr id="286" name="圆形"/>
          <p:cNvSpPr/>
          <p:nvPr/>
        </p:nvSpPr>
        <p:spPr>
          <a:xfrm>
            <a:off x="3291565" y="513585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圆形"/>
          <p:cNvSpPr/>
          <p:nvPr/>
        </p:nvSpPr>
        <p:spPr>
          <a:xfrm>
            <a:off x="3291565" y="749560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圆形"/>
          <p:cNvSpPr/>
          <p:nvPr/>
        </p:nvSpPr>
        <p:spPr>
          <a:xfrm>
            <a:off x="5100243" y="8678004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不依赖GUI图形化工具"/>
          <p:cNvSpPr txBox="1"/>
          <p:nvPr/>
        </p:nvSpPr>
        <p:spPr>
          <a:xfrm>
            <a:off x="5343410" y="8256807"/>
            <a:ext cx="63341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不依赖GUI图形化工具</a:t>
            </a:r>
          </a:p>
        </p:txBody>
      </p:sp>
      <p:sp>
        <p:nvSpPr>
          <p:cNvPr id="290" name="linux环境，没有图形化工具。切换环境，操作自如"/>
          <p:cNvSpPr txBox="1"/>
          <p:nvPr/>
        </p:nvSpPr>
        <p:spPr>
          <a:xfrm>
            <a:off x="5343410" y="9388916"/>
            <a:ext cx="142360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linux环境，没有图形化工具。切换环境，操作自如</a:t>
            </a:r>
          </a:p>
        </p:txBody>
      </p:sp>
      <p:sp>
        <p:nvSpPr>
          <p:cNvPr id="291" name="圆形"/>
          <p:cNvSpPr/>
          <p:nvPr/>
        </p:nvSpPr>
        <p:spPr>
          <a:xfrm>
            <a:off x="5100243" y="9810112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itLab"/>
          <p:cNvSpPr txBox="1"/>
          <p:nvPr/>
        </p:nvSpPr>
        <p:spPr>
          <a:xfrm>
            <a:off x="762000" y="304799"/>
            <a:ext cx="394208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</a:t>
            </a:r>
          </a:p>
        </p:txBody>
      </p:sp>
      <p:sp>
        <p:nvSpPr>
          <p:cNvPr id="294" name="issues"/>
          <p:cNvSpPr/>
          <p:nvPr/>
        </p:nvSpPr>
        <p:spPr>
          <a:xfrm>
            <a:off x="2877113" y="3267381"/>
            <a:ext cx="5183863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issues</a:t>
            </a:r>
          </a:p>
        </p:txBody>
      </p:sp>
      <p:sp>
        <p:nvSpPr>
          <p:cNvPr id="295" name="Merge Request"/>
          <p:cNvSpPr/>
          <p:nvPr/>
        </p:nvSpPr>
        <p:spPr>
          <a:xfrm>
            <a:off x="17245448" y="3267381"/>
            <a:ext cx="5183862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Request</a:t>
            </a:r>
          </a:p>
        </p:txBody>
      </p:sp>
      <p:sp>
        <p:nvSpPr>
          <p:cNvPr id="296" name="有时候，我们很努力记住刚才信息任务，但是因为有更紧急、更重要的事情，"/>
          <p:cNvSpPr txBox="1"/>
          <p:nvPr/>
        </p:nvSpPr>
        <p:spPr>
          <a:xfrm>
            <a:off x="1577571" y="8058461"/>
            <a:ext cx="217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有时候，我们很努力记住刚才信息任务，但是因为有更紧急、更重要的事情，</a:t>
            </a:r>
          </a:p>
        </p:txBody>
      </p:sp>
      <p:sp>
        <p:nvSpPr>
          <p:cNvPr id="297" name="让刚才的信息被其他重要信息冲淡，随后抛之脑后了。"/>
          <p:cNvSpPr txBox="1"/>
          <p:nvPr/>
        </p:nvSpPr>
        <p:spPr>
          <a:xfrm>
            <a:off x="2886233" y="8880261"/>
            <a:ext cx="153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让刚才的信息被其他重要信息冲淡，随后抛之脑后了。</a:t>
            </a:r>
          </a:p>
        </p:txBody>
      </p:sp>
      <p:sp>
        <p:nvSpPr>
          <p:cNvPr id="298" name="因为信息不能被持续跟踪和及时反馈，导致当初建立信息的任务的结果是缺失的。"/>
          <p:cNvSpPr txBox="1"/>
          <p:nvPr/>
        </p:nvSpPr>
        <p:spPr>
          <a:xfrm>
            <a:off x="1577570" y="10539110"/>
            <a:ext cx="2297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因为信息不能被持续跟踪和及时反馈，导致当初建立信息的任务的结果是缺失的。</a:t>
            </a:r>
          </a:p>
        </p:txBody>
      </p:sp>
      <p:sp>
        <p:nvSpPr>
          <p:cNvPr id="299" name="圆形"/>
          <p:cNvSpPr/>
          <p:nvPr/>
        </p:nvSpPr>
        <p:spPr>
          <a:xfrm>
            <a:off x="860771" y="838326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圆形"/>
          <p:cNvSpPr/>
          <p:nvPr/>
        </p:nvSpPr>
        <p:spPr>
          <a:xfrm>
            <a:off x="860771" y="1086391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itLab issues"/>
          <p:cNvSpPr txBox="1"/>
          <p:nvPr/>
        </p:nvSpPr>
        <p:spPr>
          <a:xfrm>
            <a:off x="761999" y="304799"/>
            <a:ext cx="76458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issues </a:t>
            </a:r>
          </a:p>
        </p:txBody>
      </p:sp>
      <p:sp>
        <p:nvSpPr>
          <p:cNvPr id="303" name="我们缺乏的不是制定信息的任务，而是缺少好的信息协作的流程"/>
          <p:cNvSpPr txBox="1"/>
          <p:nvPr/>
        </p:nvSpPr>
        <p:spPr>
          <a:xfrm>
            <a:off x="577849" y="3313920"/>
            <a:ext cx="232283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我们缺乏的不是制定信息的任务，而是缺少好的信息协作的流程</a:t>
            </a:r>
          </a:p>
        </p:txBody>
      </p:sp>
      <p:grpSp>
        <p:nvGrpSpPr>
          <p:cNvPr id="313" name="成组"/>
          <p:cNvGrpSpPr/>
          <p:nvPr/>
        </p:nvGrpSpPr>
        <p:grpSpPr>
          <a:xfrm>
            <a:off x="3859310" y="6396624"/>
            <a:ext cx="17993252" cy="6016268"/>
            <a:chOff x="0" y="0"/>
            <a:chExt cx="17993250" cy="6016266"/>
          </a:xfrm>
        </p:grpSpPr>
        <p:sp>
          <p:nvSpPr>
            <p:cNvPr id="304" name="issues"/>
            <p:cNvSpPr/>
            <p:nvPr/>
          </p:nvSpPr>
          <p:spPr>
            <a:xfrm>
              <a:off x="0" y="2190504"/>
              <a:ext cx="2793218" cy="1623718"/>
            </a:xfrm>
            <a:prstGeom prst="roundRect">
              <a:avLst>
                <a:gd name="adj" fmla="val 14800"/>
              </a:avLst>
            </a:prstGeom>
            <a:solidFill>
              <a:schemeClr val="accent4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6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issues</a:t>
              </a:r>
            </a:p>
          </p:txBody>
        </p:sp>
        <p:grpSp>
          <p:nvGrpSpPr>
            <p:cNvPr id="312" name="成组"/>
            <p:cNvGrpSpPr/>
            <p:nvPr/>
          </p:nvGrpSpPr>
          <p:grpSpPr>
            <a:xfrm>
              <a:off x="4494166" y="0"/>
              <a:ext cx="13499085" cy="6016267"/>
              <a:chOff x="0" y="0"/>
              <a:chExt cx="13499084" cy="6016266"/>
            </a:xfrm>
          </p:grpSpPr>
          <p:sp>
            <p:nvSpPr>
              <p:cNvPr id="305" name="1. issues可以让信息有：开始-&gt;过程-&gt;完成（closed）"/>
              <p:cNvSpPr txBox="1"/>
              <p:nvPr/>
            </p:nvSpPr>
            <p:spPr>
              <a:xfrm>
                <a:off x="0" y="0"/>
                <a:ext cx="1247241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1.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可以让信息有：开始-&gt;过程-&gt;完成（closed）</a:t>
                </a:r>
              </a:p>
            </p:txBody>
          </p:sp>
          <p:sp>
            <p:nvSpPr>
              <p:cNvPr id="306" name="2. issues可以Assignee制定的人来协作"/>
              <p:cNvSpPr txBox="1"/>
              <p:nvPr/>
            </p:nvSpPr>
            <p:spPr>
              <a:xfrm>
                <a:off x="0" y="857626"/>
                <a:ext cx="901293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2.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Assignee</a:t>
                </a:r>
                <a:r>
                  <a:t>制定的人来协作</a:t>
                </a:r>
              </a:p>
            </p:txBody>
          </p:sp>
          <p:sp>
            <p:nvSpPr>
              <p:cNvPr id="307" name="3. issues可以利用labels来给任务贴标签"/>
              <p:cNvSpPr txBox="1"/>
              <p:nvPr/>
            </p:nvSpPr>
            <p:spPr>
              <a:xfrm>
                <a:off x="0" y="1726795"/>
                <a:ext cx="9237981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3.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labels</a:t>
                </a:r>
                <a:r>
                  <a:t>来给任务贴标签</a:t>
                </a:r>
              </a:p>
            </p:txBody>
          </p:sp>
          <p:sp>
            <p:nvSpPr>
              <p:cNvPr id="308" name="4. issues可以利用milestones可以来给团队制定计划和任务"/>
              <p:cNvSpPr txBox="1"/>
              <p:nvPr/>
            </p:nvSpPr>
            <p:spPr>
              <a:xfrm>
                <a:off x="0" y="2595963"/>
                <a:ext cx="134990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4.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milestones</a:t>
                </a:r>
                <a:r>
                  <a:t>可以来给团队制定计划和任务</a:t>
                </a:r>
              </a:p>
            </p:txBody>
          </p:sp>
          <p:sp>
            <p:nvSpPr>
              <p:cNvPr id="309" name="5. issues还可以评论和交流，对话式交换观点"/>
              <p:cNvSpPr txBox="1"/>
              <p:nvPr/>
            </p:nvSpPr>
            <p:spPr>
              <a:xfrm>
                <a:off x="0" y="3465131"/>
                <a:ext cx="10349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5.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还可以评论和交流，对话式交换观点</a:t>
                </a:r>
              </a:p>
            </p:txBody>
          </p:sp>
          <p:sp>
            <p:nvSpPr>
              <p:cNvPr id="310" name="6. issues是公开的，因为创建了，不能删除"/>
              <p:cNvSpPr txBox="1"/>
              <p:nvPr/>
            </p:nvSpPr>
            <p:spPr>
              <a:xfrm>
                <a:off x="-1" y="4334299"/>
                <a:ext cx="9841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6.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是公开的，因为创建了，不能删除</a:t>
                </a:r>
              </a:p>
            </p:txBody>
          </p:sp>
          <p:sp>
            <p:nvSpPr>
              <p:cNvPr id="311" name="7. issues默认使用markdown 编写，简单"/>
              <p:cNvSpPr txBox="1"/>
              <p:nvPr/>
            </p:nvSpPr>
            <p:spPr>
              <a:xfrm>
                <a:off x="0" y="5203466"/>
                <a:ext cx="95112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7.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默认使用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markdown</a:t>
                </a:r>
                <a:r>
                  <a:t> 编写，简单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grpSp>
        <p:nvGrpSpPr>
          <p:cNvPr id="321" name="成组"/>
          <p:cNvGrpSpPr/>
          <p:nvPr/>
        </p:nvGrpSpPr>
        <p:grpSpPr>
          <a:xfrm>
            <a:off x="5373506" y="4294160"/>
            <a:ext cx="12200023" cy="7159680"/>
            <a:chOff x="0" y="0"/>
            <a:chExt cx="12200021" cy="7159679"/>
          </a:xfrm>
        </p:grpSpPr>
        <p:sp>
          <p:nvSpPr>
            <p:cNvPr id="316" name="3. md语法"/>
            <p:cNvSpPr txBox="1"/>
            <p:nvPr/>
          </p:nvSpPr>
          <p:spPr>
            <a:xfrm>
              <a:off x="4748424" y="3994186"/>
              <a:ext cx="364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3. md语法</a:t>
              </a:r>
            </a:p>
          </p:txBody>
        </p:sp>
        <p:sp>
          <p:nvSpPr>
            <p:cNvPr id="317" name="2. 为什么要学会写md"/>
            <p:cNvSpPr txBox="1"/>
            <p:nvPr/>
          </p:nvSpPr>
          <p:spPr>
            <a:xfrm>
              <a:off x="4748423" y="1997092"/>
              <a:ext cx="745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2. 为什么要学会写md</a:t>
              </a:r>
            </a:p>
          </p:txBody>
        </p:sp>
        <p:sp>
          <p:nvSpPr>
            <p:cNvPr id="318" name="1. 什么是markdown"/>
            <p:cNvSpPr txBox="1"/>
            <p:nvPr/>
          </p:nvSpPr>
          <p:spPr>
            <a:xfrm>
              <a:off x="4748424" y="-1"/>
              <a:ext cx="711250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1. 什么是markdown</a:t>
              </a:r>
            </a:p>
          </p:txBody>
        </p:sp>
        <p:sp>
          <p:nvSpPr>
            <p:cNvPr id="319" name="4. 工具"/>
            <p:cNvSpPr txBox="1"/>
            <p:nvPr/>
          </p:nvSpPr>
          <p:spPr>
            <a:xfrm>
              <a:off x="4748424" y="5991279"/>
              <a:ext cx="248564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4. 工具</a:t>
              </a:r>
            </a:p>
          </p:txBody>
        </p:sp>
        <p:pic>
          <p:nvPicPr>
            <p:cNvPr id="320" name="markdown.png" descr="markd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707591"/>
              <a:ext cx="3517892" cy="2165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ackground"/>
          <p:cNvSpPr txBox="1"/>
          <p:nvPr/>
        </p:nvSpPr>
        <p:spPr>
          <a:xfrm>
            <a:off x="762000" y="304799"/>
            <a:ext cx="661426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Background</a:t>
            </a:r>
          </a:p>
        </p:txBody>
      </p:sp>
      <p:pic>
        <p:nvPicPr>
          <p:cNvPr id="42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8315" y="3068814"/>
            <a:ext cx="8282719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为什么要这么做？"/>
          <p:cNvSpPr txBox="1"/>
          <p:nvPr/>
        </p:nvSpPr>
        <p:spPr>
          <a:xfrm>
            <a:off x="1552738" y="3790950"/>
            <a:ext cx="90551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为什么要这么做？</a:t>
            </a:r>
          </a:p>
        </p:txBody>
      </p:sp>
      <p:sp>
        <p:nvSpPr>
          <p:cNvPr id="44" name="数据备份"/>
          <p:cNvSpPr txBox="1"/>
          <p:nvPr/>
        </p:nvSpPr>
        <p:spPr>
          <a:xfrm>
            <a:off x="3446330" y="5841665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数据备份</a:t>
            </a:r>
          </a:p>
        </p:txBody>
      </p:sp>
      <p:sp>
        <p:nvSpPr>
          <p:cNvPr id="45" name="圆形"/>
          <p:cNvSpPr/>
          <p:nvPr/>
        </p:nvSpPr>
        <p:spPr>
          <a:xfrm>
            <a:off x="2817432" y="6117985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" name="历史记录"/>
          <p:cNvSpPr txBox="1"/>
          <p:nvPr/>
        </p:nvSpPr>
        <p:spPr>
          <a:xfrm>
            <a:off x="3446330" y="7181849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历史记录</a:t>
            </a:r>
          </a:p>
        </p:txBody>
      </p:sp>
      <p:sp>
        <p:nvSpPr>
          <p:cNvPr id="47" name="圆形"/>
          <p:cNvSpPr/>
          <p:nvPr/>
        </p:nvSpPr>
        <p:spPr>
          <a:xfrm>
            <a:off x="2817432" y="75718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" name="上下文对照"/>
          <p:cNvSpPr txBox="1"/>
          <p:nvPr/>
        </p:nvSpPr>
        <p:spPr>
          <a:xfrm>
            <a:off x="3446330" y="8522034"/>
            <a:ext cx="34163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上下文对照</a:t>
            </a:r>
          </a:p>
        </p:txBody>
      </p:sp>
      <p:sp>
        <p:nvSpPr>
          <p:cNvPr id="49" name="圆形"/>
          <p:cNvSpPr/>
          <p:nvPr/>
        </p:nvSpPr>
        <p:spPr>
          <a:xfrm>
            <a:off x="2817432" y="9025616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2" name="成组"/>
          <p:cNvGrpSpPr/>
          <p:nvPr/>
        </p:nvGrpSpPr>
        <p:grpSpPr>
          <a:xfrm>
            <a:off x="7313145" y="5877323"/>
            <a:ext cx="5504257" cy="5504257"/>
            <a:chOff x="0" y="0"/>
            <a:chExt cx="5504255" cy="5504256"/>
          </a:xfrm>
        </p:grpSpPr>
        <p:pic>
          <p:nvPicPr>
            <p:cNvPr id="5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8900000">
              <a:off x="308659" y="1303500"/>
              <a:ext cx="4886938" cy="2897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" name="?"/>
            <p:cNvSpPr txBox="1"/>
            <p:nvPr/>
          </p:nvSpPr>
          <p:spPr>
            <a:xfrm>
              <a:off x="3246951" y="346325"/>
              <a:ext cx="1526541" cy="3126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24" name="什么是Markdown ？"/>
          <p:cNvSpPr txBox="1"/>
          <p:nvPr/>
        </p:nvSpPr>
        <p:spPr>
          <a:xfrm>
            <a:off x="1941036" y="4308857"/>
            <a:ext cx="902112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什么是Markdown ？</a:t>
            </a:r>
          </a:p>
        </p:txBody>
      </p:sp>
      <p:sp>
        <p:nvSpPr>
          <p:cNvPr id="325" name="哪些人用它？"/>
          <p:cNvSpPr txBox="1"/>
          <p:nvPr/>
        </p:nvSpPr>
        <p:spPr>
          <a:xfrm>
            <a:off x="14341474" y="4308857"/>
            <a:ext cx="58293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哪些人用它？</a:t>
            </a:r>
          </a:p>
        </p:txBody>
      </p:sp>
      <p:grpSp>
        <p:nvGrpSpPr>
          <p:cNvPr id="328" name="成组"/>
          <p:cNvGrpSpPr/>
          <p:nvPr/>
        </p:nvGrpSpPr>
        <p:grpSpPr>
          <a:xfrm>
            <a:off x="14462416" y="6602484"/>
            <a:ext cx="5587418" cy="2378589"/>
            <a:chOff x="0" y="0"/>
            <a:chExt cx="5587417" cy="2378588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4722"/>
              <a:ext cx="2391292" cy="2209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9817" y="0"/>
              <a:ext cx="2387601" cy="2378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轻量级标记语言 简称：md"/>
          <p:cNvSpPr txBox="1"/>
          <p:nvPr/>
        </p:nvSpPr>
        <p:spPr>
          <a:xfrm>
            <a:off x="1900555" y="7207578"/>
            <a:ext cx="91020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轻量级标记语言 简称：md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32" name="为什么要学会写Markdown"/>
          <p:cNvSpPr txBox="1"/>
          <p:nvPr/>
        </p:nvSpPr>
        <p:spPr>
          <a:xfrm>
            <a:off x="6768401" y="3949700"/>
            <a:ext cx="10847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为什么要学会写Markdown</a:t>
            </a:r>
          </a:p>
        </p:txBody>
      </p:sp>
      <p:sp>
        <p:nvSpPr>
          <p:cNvPr id="333" name="不会word"/>
          <p:cNvSpPr txBox="1"/>
          <p:nvPr/>
        </p:nvSpPr>
        <p:spPr>
          <a:xfrm>
            <a:off x="9142082" y="6312012"/>
            <a:ext cx="34724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不会word</a:t>
            </a:r>
          </a:p>
        </p:txBody>
      </p:sp>
      <p:sp>
        <p:nvSpPr>
          <p:cNvPr id="334" name="不会排版"/>
          <p:cNvSpPr txBox="1"/>
          <p:nvPr/>
        </p:nvSpPr>
        <p:spPr>
          <a:xfrm>
            <a:off x="9297149" y="7943905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不会排版</a:t>
            </a:r>
          </a:p>
        </p:txBody>
      </p:sp>
      <p:sp>
        <p:nvSpPr>
          <p:cNvPr id="335" name="面向生态"/>
          <p:cNvSpPr txBox="1"/>
          <p:nvPr/>
        </p:nvSpPr>
        <p:spPr>
          <a:xfrm>
            <a:off x="9430460" y="11207694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面向生态</a:t>
            </a:r>
          </a:p>
        </p:txBody>
      </p:sp>
      <p:sp>
        <p:nvSpPr>
          <p:cNvPr id="336" name="书写简单"/>
          <p:cNvSpPr txBox="1"/>
          <p:nvPr/>
        </p:nvSpPr>
        <p:spPr>
          <a:xfrm>
            <a:off x="9430460" y="95757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书写简单</a:t>
            </a:r>
          </a:p>
        </p:txBody>
      </p:sp>
      <p:pic>
        <p:nvPicPr>
          <p:cNvPr id="337" name="markdown.png" descr="markd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961" y="7445254"/>
            <a:ext cx="3517892" cy="216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圆形"/>
          <p:cNvSpPr/>
          <p:nvPr/>
        </p:nvSpPr>
        <p:spPr>
          <a:xfrm>
            <a:off x="8609934" y="6771813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圆形"/>
          <p:cNvSpPr/>
          <p:nvPr/>
        </p:nvSpPr>
        <p:spPr>
          <a:xfrm>
            <a:off x="8609934" y="8403707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圆形"/>
          <p:cNvSpPr/>
          <p:nvPr/>
        </p:nvSpPr>
        <p:spPr>
          <a:xfrm>
            <a:off x="8609934" y="100356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圆形"/>
          <p:cNvSpPr/>
          <p:nvPr/>
        </p:nvSpPr>
        <p:spPr>
          <a:xfrm>
            <a:off x="8609934" y="11667494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D syntax"/>
          <p:cNvSpPr txBox="1"/>
          <p:nvPr/>
        </p:nvSpPr>
        <p:spPr>
          <a:xfrm>
            <a:off x="762000" y="304799"/>
            <a:ext cx="57447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syntax</a:t>
            </a:r>
          </a:p>
        </p:txBody>
      </p:sp>
      <p:sp>
        <p:nvSpPr>
          <p:cNvPr id="344" name="Markdown语法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Markdown语法</a:t>
            </a:r>
          </a:p>
        </p:txBody>
      </p:sp>
      <p:sp>
        <p:nvSpPr>
          <p:cNvPr id="345" name="https://guides.github.com/features/mastering-markdown/"/>
          <p:cNvSpPr txBox="1"/>
          <p:nvPr/>
        </p:nvSpPr>
        <p:spPr>
          <a:xfrm>
            <a:off x="3842056" y="6950509"/>
            <a:ext cx="1764538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https://guides.github.com/features/mastering-markdown/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D tools"/>
          <p:cNvSpPr txBox="1"/>
          <p:nvPr/>
        </p:nvSpPr>
        <p:spPr>
          <a:xfrm>
            <a:off x="761999" y="304799"/>
            <a:ext cx="491439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tools</a:t>
            </a:r>
          </a:p>
        </p:txBody>
      </p:sp>
      <p:sp>
        <p:nvSpPr>
          <p:cNvPr id="348" name="Markdown工具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Markdown工具</a:t>
            </a:r>
          </a:p>
        </p:txBody>
      </p:sp>
      <p:grpSp>
        <p:nvGrpSpPr>
          <p:cNvPr id="357" name="成组"/>
          <p:cNvGrpSpPr/>
          <p:nvPr/>
        </p:nvGrpSpPr>
        <p:grpSpPr>
          <a:xfrm>
            <a:off x="2620629" y="7177382"/>
            <a:ext cx="20579706" cy="3055072"/>
            <a:chOff x="0" y="0"/>
            <a:chExt cx="20579705" cy="3055070"/>
          </a:xfrm>
        </p:grpSpPr>
        <p:sp>
          <p:nvSpPr>
            <p:cNvPr id="349" name="Typora"/>
            <p:cNvSpPr txBox="1"/>
            <p:nvPr/>
          </p:nvSpPr>
          <p:spPr>
            <a:xfrm>
              <a:off x="-1" y="2197190"/>
              <a:ext cx="21488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Typora</a:t>
              </a:r>
            </a:p>
          </p:txBody>
        </p:sp>
        <p:pic>
          <p:nvPicPr>
            <p:cNvPr id="3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19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75516" y="157991"/>
              <a:ext cx="2032001" cy="1767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Mweb"/>
            <p:cNvSpPr txBox="1"/>
            <p:nvPr/>
          </p:nvSpPr>
          <p:spPr>
            <a:xfrm>
              <a:off x="5911710" y="2197190"/>
              <a:ext cx="195961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Mweb</a:t>
              </a:r>
            </a:p>
          </p:txBody>
        </p:sp>
        <p:pic>
          <p:nvPicPr>
            <p:cNvPr id="353" name="Code.icns" descr="Code.icns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401847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vscode plugin"/>
            <p:cNvSpPr txBox="1"/>
            <p:nvPr/>
          </p:nvSpPr>
          <p:spPr>
            <a:xfrm>
              <a:off x="16255990" y="2197190"/>
              <a:ext cx="432371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vscode plugin</a:t>
              </a:r>
            </a:p>
          </p:txBody>
        </p:sp>
        <p:pic>
          <p:nvPicPr>
            <p:cNvPr id="355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38681" y="0"/>
              <a:ext cx="2032001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idea plugin"/>
            <p:cNvSpPr txBox="1"/>
            <p:nvPr/>
          </p:nvSpPr>
          <p:spPr>
            <a:xfrm>
              <a:off x="10940499" y="2197190"/>
              <a:ext cx="342836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idea plugin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MD book platform"/>
          <p:cNvSpPr txBox="1"/>
          <p:nvPr/>
        </p:nvSpPr>
        <p:spPr>
          <a:xfrm>
            <a:off x="762000" y="304799"/>
            <a:ext cx="977595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book platform</a:t>
            </a:r>
          </a:p>
        </p:txBody>
      </p:sp>
      <p:sp>
        <p:nvSpPr>
          <p:cNvPr id="360" name="Markdown 书写平台"/>
          <p:cNvSpPr txBox="1"/>
          <p:nvPr/>
        </p:nvSpPr>
        <p:spPr>
          <a:xfrm>
            <a:off x="7978330" y="4243758"/>
            <a:ext cx="842734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 书写平台</a:t>
            </a:r>
          </a:p>
        </p:txBody>
      </p:sp>
      <p:pic>
        <p:nvPicPr>
          <p:cNvPr id="3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046" y="6723453"/>
            <a:ext cx="3046446" cy="304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162" y="6923294"/>
            <a:ext cx="2882433" cy="264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3264" y="6923294"/>
            <a:ext cx="3641442" cy="2646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VuePress"/>
          <p:cNvSpPr txBox="1"/>
          <p:nvPr/>
        </p:nvSpPr>
        <p:spPr>
          <a:xfrm>
            <a:off x="3031127" y="9887774"/>
            <a:ext cx="29375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VuePress</a:t>
            </a:r>
          </a:p>
        </p:txBody>
      </p:sp>
      <p:sp>
        <p:nvSpPr>
          <p:cNvPr id="365" name="Mdbook"/>
          <p:cNvSpPr txBox="1"/>
          <p:nvPr/>
        </p:nvSpPr>
        <p:spPr>
          <a:xfrm>
            <a:off x="11063654" y="9887774"/>
            <a:ext cx="260667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Mdbook</a:t>
            </a:r>
          </a:p>
        </p:txBody>
      </p:sp>
      <p:sp>
        <p:nvSpPr>
          <p:cNvPr id="366" name="Gitbook"/>
          <p:cNvSpPr txBox="1"/>
          <p:nvPr/>
        </p:nvSpPr>
        <p:spPr>
          <a:xfrm>
            <a:off x="19275569" y="9887774"/>
            <a:ext cx="251206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Gitbook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it"/>
          <p:cNvSpPr txBox="1"/>
          <p:nvPr/>
        </p:nvSpPr>
        <p:spPr>
          <a:xfrm>
            <a:off x="761999" y="304799"/>
            <a:ext cx="164429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</a:t>
            </a:r>
          </a:p>
        </p:txBody>
      </p:sp>
      <p:pic>
        <p:nvPicPr>
          <p:cNvPr id="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8651" y="1071590"/>
            <a:ext cx="9540863" cy="1157282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分布式版本控制工具：git"/>
          <p:cNvSpPr txBox="1"/>
          <p:nvPr/>
        </p:nvSpPr>
        <p:spPr>
          <a:xfrm>
            <a:off x="1512549" y="7200900"/>
            <a:ext cx="1008977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分布式版本控制工具：</a:t>
            </a:r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it basic"/>
          <p:cNvSpPr txBox="1"/>
          <p:nvPr/>
        </p:nvSpPr>
        <p:spPr>
          <a:xfrm>
            <a:off x="761999" y="304799"/>
            <a:ext cx="480933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basic</a:t>
            </a:r>
          </a:p>
        </p:txBody>
      </p:sp>
      <p:sp>
        <p:nvSpPr>
          <p:cNvPr id="59" name="git  init"/>
          <p:cNvSpPr txBox="1"/>
          <p:nvPr/>
        </p:nvSpPr>
        <p:spPr>
          <a:xfrm>
            <a:off x="2757105" y="4841178"/>
            <a:ext cx="258165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init</a:t>
            </a:r>
          </a:p>
        </p:txBody>
      </p:sp>
      <p:sp>
        <p:nvSpPr>
          <p:cNvPr id="60" name="git  add"/>
          <p:cNvSpPr txBox="1"/>
          <p:nvPr/>
        </p:nvSpPr>
        <p:spPr>
          <a:xfrm>
            <a:off x="2629470" y="6249953"/>
            <a:ext cx="283692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add</a:t>
            </a:r>
          </a:p>
        </p:txBody>
      </p:sp>
      <p:sp>
        <p:nvSpPr>
          <p:cNvPr id="61" name="git  commit"/>
          <p:cNvSpPr txBox="1"/>
          <p:nvPr/>
        </p:nvSpPr>
        <p:spPr>
          <a:xfrm>
            <a:off x="1939479" y="7658728"/>
            <a:ext cx="421690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commit</a:t>
            </a:r>
          </a:p>
        </p:txBody>
      </p:sp>
      <p:sp>
        <p:nvSpPr>
          <p:cNvPr id="62" name="git  show"/>
          <p:cNvSpPr txBox="1"/>
          <p:nvPr/>
        </p:nvSpPr>
        <p:spPr>
          <a:xfrm>
            <a:off x="10953895" y="7658728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show</a:t>
            </a:r>
          </a:p>
        </p:txBody>
      </p:sp>
      <p:sp>
        <p:nvSpPr>
          <p:cNvPr id="63" name="git  log"/>
          <p:cNvSpPr txBox="1"/>
          <p:nvPr/>
        </p:nvSpPr>
        <p:spPr>
          <a:xfrm>
            <a:off x="11353945" y="4841178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log</a:t>
            </a:r>
          </a:p>
        </p:txBody>
      </p:sp>
      <p:sp>
        <p:nvSpPr>
          <p:cNvPr id="64" name="git  diff"/>
          <p:cNvSpPr txBox="1"/>
          <p:nvPr/>
        </p:nvSpPr>
        <p:spPr>
          <a:xfrm>
            <a:off x="11353945" y="6249953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diff</a:t>
            </a:r>
          </a:p>
        </p:txBody>
      </p:sp>
      <p:sp>
        <p:nvSpPr>
          <p:cNvPr id="65" name="git  reset"/>
          <p:cNvSpPr txBox="1"/>
          <p:nvPr/>
        </p:nvSpPr>
        <p:spPr>
          <a:xfrm>
            <a:off x="18645922" y="4841178"/>
            <a:ext cx="330327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reset</a:t>
            </a:r>
          </a:p>
        </p:txBody>
      </p:sp>
      <p:sp>
        <p:nvSpPr>
          <p:cNvPr id="66" name="git  clean"/>
          <p:cNvSpPr txBox="1"/>
          <p:nvPr/>
        </p:nvSpPr>
        <p:spPr>
          <a:xfrm>
            <a:off x="18583057" y="6249953"/>
            <a:ext cx="342900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clean</a:t>
            </a:r>
          </a:p>
        </p:txBody>
      </p:sp>
      <p:sp>
        <p:nvSpPr>
          <p:cNvPr id="67" name="git  checkout"/>
          <p:cNvSpPr txBox="1"/>
          <p:nvPr/>
        </p:nvSpPr>
        <p:spPr>
          <a:xfrm>
            <a:off x="17869825" y="7658728"/>
            <a:ext cx="485546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checkout</a:t>
            </a:r>
          </a:p>
        </p:txBody>
      </p:sp>
      <p:sp>
        <p:nvSpPr>
          <p:cNvPr id="68" name="矩形"/>
          <p:cNvSpPr/>
          <p:nvPr/>
        </p:nvSpPr>
        <p:spPr>
          <a:xfrm>
            <a:off x="1206879" y="4398692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" name="矩形"/>
          <p:cNvSpPr/>
          <p:nvPr/>
        </p:nvSpPr>
        <p:spPr>
          <a:xfrm>
            <a:off x="9207326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" name="矩形"/>
          <p:cNvSpPr/>
          <p:nvPr/>
        </p:nvSpPr>
        <p:spPr>
          <a:xfrm>
            <a:off x="16956152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" name="查看"/>
          <p:cNvSpPr txBox="1"/>
          <p:nvPr/>
        </p:nvSpPr>
        <p:spPr>
          <a:xfrm>
            <a:off x="11715387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查看</a:t>
            </a:r>
          </a:p>
        </p:txBody>
      </p:sp>
      <p:sp>
        <p:nvSpPr>
          <p:cNvPr id="72" name="添加、提交"/>
          <p:cNvSpPr txBox="1"/>
          <p:nvPr/>
        </p:nvSpPr>
        <p:spPr>
          <a:xfrm>
            <a:off x="2037713" y="10106243"/>
            <a:ext cx="4559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添加、提交</a:t>
            </a:r>
          </a:p>
        </p:txBody>
      </p:sp>
      <p:sp>
        <p:nvSpPr>
          <p:cNvPr id="73" name="撤销"/>
          <p:cNvSpPr txBox="1"/>
          <p:nvPr/>
        </p:nvSpPr>
        <p:spPr>
          <a:xfrm>
            <a:off x="19120485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撤销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it init"/>
          <p:cNvSpPr txBox="1"/>
          <p:nvPr/>
        </p:nvSpPr>
        <p:spPr>
          <a:xfrm>
            <a:off x="761999" y="304799"/>
            <a:ext cx="35878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init</a:t>
            </a:r>
          </a:p>
        </p:txBody>
      </p:sp>
      <p:pic>
        <p:nvPicPr>
          <p:cNvPr id="76" name="carbon (19).png" descr="carbon (1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7974" y="3694404"/>
            <a:ext cx="14675026" cy="835919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1. 初始化git仓库: git init"/>
          <p:cNvSpPr txBox="1"/>
          <p:nvPr/>
        </p:nvSpPr>
        <p:spPr>
          <a:xfrm>
            <a:off x="766022" y="5305776"/>
            <a:ext cx="7755256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初始化git仓库: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init</a:t>
            </a:r>
          </a:p>
        </p:txBody>
      </p:sp>
      <p:sp>
        <p:nvSpPr>
          <p:cNvPr id="78" name="2. 默认创建 master分支"/>
          <p:cNvSpPr txBox="1"/>
          <p:nvPr/>
        </p:nvSpPr>
        <p:spPr>
          <a:xfrm>
            <a:off x="766022" y="7284847"/>
            <a:ext cx="77690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默认创建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master</a:t>
            </a:r>
            <a:r>
              <a:t>分支</a:t>
            </a:r>
          </a:p>
        </p:txBody>
      </p:sp>
      <p:sp>
        <p:nvSpPr>
          <p:cNvPr id="79" name="3. 默认创建.git隐藏文件夹"/>
          <p:cNvSpPr txBox="1"/>
          <p:nvPr/>
        </p:nvSpPr>
        <p:spPr>
          <a:xfrm>
            <a:off x="766022" y="9263919"/>
            <a:ext cx="786803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默认创建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.git</a:t>
            </a:r>
            <a:r>
              <a:t>隐藏文件夹</a:t>
            </a:r>
          </a:p>
        </p:txBody>
      </p:sp>
      <p:sp>
        <p:nvSpPr>
          <p:cNvPr id="80" name="线条"/>
          <p:cNvSpPr/>
          <p:nvPr/>
        </p:nvSpPr>
        <p:spPr>
          <a:xfrm>
            <a:off x="13136534" y="7642053"/>
            <a:ext cx="22117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线条"/>
          <p:cNvSpPr/>
          <p:nvPr/>
        </p:nvSpPr>
        <p:spPr>
          <a:xfrm>
            <a:off x="14423376" y="8928896"/>
            <a:ext cx="193762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" name="线条"/>
          <p:cNvSpPr/>
          <p:nvPr/>
        </p:nvSpPr>
        <p:spPr>
          <a:xfrm>
            <a:off x="22320104" y="10828799"/>
            <a:ext cx="1304441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" name="1"/>
          <p:cNvSpPr/>
          <p:nvPr/>
        </p:nvSpPr>
        <p:spPr>
          <a:xfrm>
            <a:off x="15775215" y="7098433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84" name="2"/>
          <p:cNvSpPr/>
          <p:nvPr/>
        </p:nvSpPr>
        <p:spPr>
          <a:xfrm>
            <a:off x="16500803" y="8648228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85" name="3"/>
          <p:cNvSpPr/>
          <p:nvPr/>
        </p:nvSpPr>
        <p:spPr>
          <a:xfrm>
            <a:off x="22691656" y="10929222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pic>
        <p:nvPicPr>
          <p:cNvPr id="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625" y="3933652"/>
            <a:ext cx="10404230" cy="544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5446" y="3859442"/>
            <a:ext cx="10573532" cy="558896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矩形"/>
          <p:cNvSpPr/>
          <p:nvPr/>
        </p:nvSpPr>
        <p:spPr>
          <a:xfrm>
            <a:off x="290857" y="3389370"/>
            <a:ext cx="11258286" cy="6694039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" name="矩形"/>
          <p:cNvSpPr/>
          <p:nvPr/>
        </p:nvSpPr>
        <p:spPr>
          <a:xfrm>
            <a:off x="12813069" y="3306905"/>
            <a:ext cx="11258286" cy="6694040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" name="git add"/>
          <p:cNvSpPr txBox="1"/>
          <p:nvPr/>
        </p:nvSpPr>
        <p:spPr>
          <a:xfrm>
            <a:off x="4106580" y="10664623"/>
            <a:ext cx="26250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add</a:t>
            </a:r>
          </a:p>
        </p:txBody>
      </p:sp>
      <p:sp>
        <p:nvSpPr>
          <p:cNvPr id="93" name="git commit"/>
          <p:cNvSpPr txBox="1"/>
          <p:nvPr/>
        </p:nvSpPr>
        <p:spPr>
          <a:xfrm>
            <a:off x="16439676" y="10664623"/>
            <a:ext cx="400507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grpSp>
        <p:nvGrpSpPr>
          <p:cNvPr id="104" name="成组"/>
          <p:cNvGrpSpPr/>
          <p:nvPr/>
        </p:nvGrpSpPr>
        <p:grpSpPr>
          <a:xfrm>
            <a:off x="330154" y="3302968"/>
            <a:ext cx="23698291" cy="8341495"/>
            <a:chOff x="0" y="0"/>
            <a:chExt cx="23698289" cy="8341494"/>
          </a:xfrm>
        </p:grpSpPr>
        <p:grpSp>
          <p:nvGrpSpPr>
            <p:cNvPr id="98" name="成组"/>
            <p:cNvGrpSpPr/>
            <p:nvPr/>
          </p:nvGrpSpPr>
          <p:grpSpPr>
            <a:xfrm>
              <a:off x="-1" y="22601"/>
              <a:ext cx="11278897" cy="6694040"/>
              <a:chOff x="0" y="0"/>
              <a:chExt cx="11278895" cy="6694038"/>
            </a:xfrm>
          </p:grpSpPr>
          <p:pic>
            <p:nvPicPr>
              <p:cNvPr id="96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47848" y="728900"/>
                <a:ext cx="11131048" cy="54794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7" name="矩形"/>
              <p:cNvSpPr/>
              <p:nvPr/>
            </p:nvSpPr>
            <p:spPr>
              <a:xfrm>
                <a:off x="0" y="0"/>
                <a:ext cx="11258285" cy="6694039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1" name="成组"/>
            <p:cNvGrpSpPr/>
            <p:nvPr/>
          </p:nvGrpSpPr>
          <p:grpSpPr>
            <a:xfrm>
              <a:off x="12204396" y="0"/>
              <a:ext cx="11493894" cy="6739242"/>
              <a:chOff x="0" y="0"/>
              <a:chExt cx="11493892" cy="6739241"/>
            </a:xfrm>
          </p:grpSpPr>
          <p:pic>
            <p:nvPicPr>
              <p:cNvPr id="99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563" y="1360166"/>
                <a:ext cx="11286767" cy="45747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0" name="矩形"/>
              <p:cNvSpPr/>
              <p:nvPr/>
            </p:nvSpPr>
            <p:spPr>
              <a:xfrm>
                <a:off x="0" y="0"/>
                <a:ext cx="11493893" cy="6739242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02" name="git reset HEAD ."/>
            <p:cNvSpPr txBox="1"/>
            <p:nvPr/>
          </p:nvSpPr>
          <p:spPr>
            <a:xfrm>
              <a:off x="3183268" y="7483613"/>
              <a:ext cx="4912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reset HEAD .</a:t>
              </a:r>
            </a:p>
          </p:txBody>
        </p:sp>
        <p:sp>
          <p:nvSpPr>
            <p:cNvPr id="103" name="git checkout ."/>
            <p:cNvSpPr txBox="1"/>
            <p:nvPr/>
          </p:nvSpPr>
          <p:spPr>
            <a:xfrm>
              <a:off x="15830443" y="7483613"/>
              <a:ext cx="424180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checkout 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irst commit"/>
          <p:cNvSpPr txBox="1"/>
          <p:nvPr/>
        </p:nvSpPr>
        <p:spPr>
          <a:xfrm>
            <a:off x="762000" y="304799"/>
            <a:ext cx="6835547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First commit</a:t>
            </a:r>
          </a:p>
        </p:txBody>
      </p:sp>
      <p:sp>
        <p:nvSpPr>
          <p:cNvPr id="107" name="1.查看git文件状态：git status"/>
          <p:cNvSpPr txBox="1"/>
          <p:nvPr/>
        </p:nvSpPr>
        <p:spPr>
          <a:xfrm>
            <a:off x="45007" y="4567047"/>
            <a:ext cx="981494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1.查看git文件状态：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status</a:t>
            </a:r>
          </a:p>
        </p:txBody>
      </p:sp>
      <p:sp>
        <p:nvSpPr>
          <p:cNvPr id="108" name="2. git添加文件：git add { filename }"/>
          <p:cNvSpPr txBox="1"/>
          <p:nvPr/>
        </p:nvSpPr>
        <p:spPr>
          <a:xfrm>
            <a:off x="45007" y="6395118"/>
            <a:ext cx="12669521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git添加文件：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add { filename }</a:t>
            </a:r>
          </a:p>
        </p:txBody>
      </p:sp>
      <p:sp>
        <p:nvSpPr>
          <p:cNvPr id="109" name="3. git提交文件：git commit  -m { msg }"/>
          <p:cNvSpPr txBox="1"/>
          <p:nvPr/>
        </p:nvSpPr>
        <p:spPr>
          <a:xfrm>
            <a:off x="-78564" y="8223188"/>
            <a:ext cx="14378179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git提交文件：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 -m { msg } </a:t>
            </a:r>
          </a:p>
        </p:txBody>
      </p:sp>
      <p:grpSp>
        <p:nvGrpSpPr>
          <p:cNvPr id="114" name="成组"/>
          <p:cNvGrpSpPr/>
          <p:nvPr/>
        </p:nvGrpSpPr>
        <p:grpSpPr>
          <a:xfrm>
            <a:off x="14169984" y="1510560"/>
            <a:ext cx="9660378" cy="10947420"/>
            <a:chOff x="0" y="0"/>
            <a:chExt cx="9660377" cy="10947418"/>
          </a:xfrm>
        </p:grpSpPr>
        <p:pic>
          <p:nvPicPr>
            <p:cNvPr id="110" name="carbon (22).png" descr="carbon (2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660378" cy="1094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1"/>
            <p:cNvSpPr/>
            <p:nvPr/>
          </p:nvSpPr>
          <p:spPr>
            <a:xfrm>
              <a:off x="6478242" y="1131129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12" name="2"/>
            <p:cNvSpPr/>
            <p:nvPr/>
          </p:nvSpPr>
          <p:spPr>
            <a:xfrm>
              <a:off x="7845904" y="478751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13" name="3"/>
            <p:cNvSpPr/>
            <p:nvPr/>
          </p:nvSpPr>
          <p:spPr>
            <a:xfrm>
              <a:off x="7174070" y="8290649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